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8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640080" y="2331720"/>
            <a:ext cx="3383280" cy="384048"/>
          </a:xfrm>
          <a:prstGeom prst="roundRect">
            <a:avLst>
              <a:gd name="adj" fmla="val 50000"/>
            </a:avLst>
          </a:prstGeom>
          <a:solidFill>
            <a:srgbClr val="141F38"/>
          </a:solidFill>
          <a:ln w="12700">
            <a:solidFill>
              <a:srgbClr val="2A375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331720"/>
            <a:ext cx="3383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20" kern="0" dirty="0">
                <a:solidFill>
                  <a:srgbClr val="9D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USE CASES OVERVIEW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94360" y="2788920"/>
            <a:ext cx="107899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Total Browser Enforcement,</a:t>
            </a:r>
            <a:endParaRPr lang="en-US" sz="44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Everywhere It's Needed.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40080" y="4709160"/>
            <a:ext cx="8778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AFC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control, enforced at the browser — across Defender-integrated enterprises, standalone small businesses, MSP partners, compliance programs, and mobile fleets.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26335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869680" y="301752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69680" y="301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COVERAGE &amp; DEPLOYMENT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platform. Ten minutes to first protected device.</a:t>
            </a:r>
            <a:endParaRPr lang="en-US" sz="27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2331720"/>
          <a:ext cx="5577840" cy="2743200"/>
        </p:xfrm>
        <a:graphic>
          <a:graphicData uri="http://schemas.openxmlformats.org/drawingml/2006/table">
            <a:tbl>
              <a:tblPr/>
              <a:tblGrid>
                <a:gridCol w="2377440"/>
                <a:gridCol w="3200400"/>
              </a:tblGrid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5B66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Operating system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5B66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Supported browsers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Windows, macOS, Linux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 Chromium-based browsers, Firefox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macOS (native desktop)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Safari, Firefox, all Chromium frameworks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iOS &amp; iPadOS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Safari native extension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Android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Firefox mobile extension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Shape 7"/>
          <p:cNvSpPr/>
          <p:nvPr/>
        </p:nvSpPr>
        <p:spPr>
          <a:xfrm>
            <a:off x="6492240" y="2377440"/>
            <a:ext cx="329184" cy="329184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1" name="Text 8"/>
          <p:cNvSpPr/>
          <p:nvPr/>
        </p:nvSpPr>
        <p:spPr>
          <a:xfrm>
            <a:off x="6492240" y="237744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995160" y="235915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 extension  </a:t>
            </a:r>
            <a:pPr indent="0" marL="0">
              <a:buNone/>
            </a:pPr>
            <a:r>
              <a:rPr lang="en-US" sz="11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via MDM or browser policy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492240" y="2944368"/>
            <a:ext cx="329184" cy="329184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4" name="Text 11"/>
          <p:cNvSpPr/>
          <p:nvPr/>
        </p:nvSpPr>
        <p:spPr>
          <a:xfrm>
            <a:off x="6492240" y="294436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995160" y="29260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Enroll device  </a:t>
            </a:r>
            <a:pPr indent="0" marL="0">
              <a:buNone/>
            </a:pPr>
            <a:r>
              <a:rPr lang="en-US" sz="11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silent enrollment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492240" y="3511296"/>
            <a:ext cx="329184" cy="329184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7" name="Text 14"/>
          <p:cNvSpPr/>
          <p:nvPr/>
        </p:nvSpPr>
        <p:spPr>
          <a:xfrm>
            <a:off x="6492240" y="351129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995160" y="3493008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IOC  </a:t>
            </a:r>
            <a:pPr indent="0" marL="0">
              <a:buNone/>
            </a:pPr>
            <a:r>
              <a:rPr lang="en-US" sz="11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Instantly sync existing Defender rules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6492240" y="4078224"/>
            <a:ext cx="329184" cy="329184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20" name="Text 17"/>
          <p:cNvSpPr/>
          <p:nvPr/>
        </p:nvSpPr>
        <p:spPr>
          <a:xfrm>
            <a:off x="6492240" y="407822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6995160" y="4059936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Sentinel  </a:t>
            </a:r>
            <a:pPr indent="0" marL="0">
              <a:buNone/>
            </a:pPr>
            <a:r>
              <a:rPr lang="en-US" sz="11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Activate the telemetry pipeline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457200" y="5257800"/>
            <a:ext cx="11274552" cy="640080"/>
          </a:xfrm>
          <a:prstGeom prst="roundRect">
            <a:avLst>
              <a:gd name="adj" fmla="val 14286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57200" y="5257800"/>
            <a:ext cx="112745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network downtime. Zero complex routing. Immediate protection.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869680" y="301752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69680" y="301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LICENSING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Transparent tiers. Pick the depth of visibility you need.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tier shares the same enforcement engine — retention, event logs and rule limits scale with the tier.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514600"/>
            <a:ext cx="2724912" cy="3291840"/>
          </a:xfrm>
          <a:prstGeom prst="roundRect">
            <a:avLst>
              <a:gd name="adj" fmla="val 4027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40080" y="2697480"/>
            <a:ext cx="1463040" cy="292608"/>
          </a:xfrm>
          <a:prstGeom prst="roundRect">
            <a:avLst>
              <a:gd name="adj" fmla="val 50000"/>
            </a:avLst>
          </a:prstGeom>
          <a:solidFill>
            <a:srgbClr val="EEF4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69748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ENFORCEMENT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640080" y="3063240"/>
            <a:ext cx="2359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Standard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0080" y="3566160"/>
            <a:ext cx="23591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640080" y="3767328"/>
            <a:ext cx="2359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days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4133088"/>
            <a:ext cx="23591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logs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640080" y="4334256"/>
            <a:ext cx="2359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4700016"/>
            <a:ext cx="23591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limit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640080" y="4901184"/>
            <a:ext cx="2359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40080" y="5312664"/>
            <a:ext cx="2359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i="1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 deterministic blocking.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310128" y="2514600"/>
            <a:ext cx="2724912" cy="3291840"/>
          </a:xfrm>
          <a:prstGeom prst="roundRect">
            <a:avLst>
              <a:gd name="adj" fmla="val 4027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493008" y="2697480"/>
            <a:ext cx="1463040" cy="292608"/>
          </a:xfrm>
          <a:prstGeom prst="roundRect">
            <a:avLst>
              <a:gd name="adj" fmla="val 50000"/>
            </a:avLst>
          </a:prstGeom>
          <a:solidFill>
            <a:srgbClr val="EEF4FF"/>
          </a:solidFill>
          <a:ln/>
        </p:spPr>
      </p:sp>
      <p:sp>
        <p:nvSpPr>
          <p:cNvPr id="23" name="Text 21"/>
          <p:cNvSpPr/>
          <p:nvPr/>
        </p:nvSpPr>
        <p:spPr>
          <a:xfrm>
            <a:off x="3493008" y="269748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SOC-READY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3493008" y="3063240"/>
            <a:ext cx="2359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3493008" y="3566160"/>
            <a:ext cx="23591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3493008" y="3767328"/>
            <a:ext cx="2359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days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493008" y="4133088"/>
            <a:ext cx="23591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logs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3493008" y="4334256"/>
            <a:ext cx="2359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500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3493008" y="4700016"/>
            <a:ext cx="23591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limit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3493008" y="4901184"/>
            <a:ext cx="2359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3493008" y="5312664"/>
            <a:ext cx="2359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i="1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Exportable event history.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163056" y="2514600"/>
            <a:ext cx="2724912" cy="3291840"/>
          </a:xfrm>
          <a:prstGeom prst="roundRect">
            <a:avLst>
              <a:gd name="adj" fmla="val 4027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6345936" y="2697480"/>
            <a:ext cx="1463040" cy="292608"/>
          </a:xfrm>
          <a:prstGeom prst="roundRect">
            <a:avLst>
              <a:gd name="adj" fmla="val 50000"/>
            </a:avLst>
          </a:prstGeom>
          <a:solidFill>
            <a:srgbClr val="EEF4FF"/>
          </a:solidFill>
          <a:ln/>
        </p:spPr>
      </p:sp>
      <p:sp>
        <p:nvSpPr>
          <p:cNvPr id="34" name="Text 32"/>
          <p:cNvSpPr/>
          <p:nvPr/>
        </p:nvSpPr>
        <p:spPr>
          <a:xfrm>
            <a:off x="6345936" y="269748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XDR-READY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6345936" y="3063240"/>
            <a:ext cx="2359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Corporate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345936" y="3566160"/>
            <a:ext cx="23591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6345936" y="3767328"/>
            <a:ext cx="2359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days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6345936" y="4133088"/>
            <a:ext cx="23591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logs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6345936" y="4334256"/>
            <a:ext cx="2359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1,000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6345936" y="4700016"/>
            <a:ext cx="23591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limit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6345936" y="4901184"/>
            <a:ext cx="2359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2,000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6345936" y="5312664"/>
            <a:ext cx="2359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i="1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Curated threat intelligence included.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9015984" y="2514600"/>
            <a:ext cx="2724912" cy="3291840"/>
          </a:xfrm>
          <a:prstGeom prst="roundRect">
            <a:avLst>
              <a:gd name="adj" fmla="val 4027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9198864" y="2697480"/>
            <a:ext cx="1463040" cy="292608"/>
          </a:xfrm>
          <a:prstGeom prst="roundRect">
            <a:avLst>
              <a:gd name="adj" fmla="val 50000"/>
            </a:avLst>
          </a:prstGeom>
          <a:solidFill>
            <a:srgbClr val="EEF4FF"/>
          </a:solidFill>
          <a:ln/>
        </p:spPr>
      </p:sp>
      <p:sp>
        <p:nvSpPr>
          <p:cNvPr id="45" name="Text 43"/>
          <p:cNvSpPr/>
          <p:nvPr/>
        </p:nvSpPr>
        <p:spPr>
          <a:xfrm>
            <a:off x="9198864" y="269748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9198864" y="3063240"/>
            <a:ext cx="2359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Enterprise+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9198864" y="3566160"/>
            <a:ext cx="23591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9198864" y="3767328"/>
            <a:ext cx="2359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365 days</a:t>
            </a:r>
            <a:endParaRPr lang="en-US" sz="1300" dirty="0"/>
          </a:p>
        </p:txBody>
      </p:sp>
      <p:sp>
        <p:nvSpPr>
          <p:cNvPr id="49" name="Text 47"/>
          <p:cNvSpPr/>
          <p:nvPr/>
        </p:nvSpPr>
        <p:spPr>
          <a:xfrm>
            <a:off x="9198864" y="4133088"/>
            <a:ext cx="23591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logs</a:t>
            </a:r>
            <a:endParaRPr lang="en-US" sz="850" dirty="0"/>
          </a:p>
        </p:txBody>
      </p:sp>
      <p:sp>
        <p:nvSpPr>
          <p:cNvPr id="50" name="Text 48"/>
          <p:cNvSpPr/>
          <p:nvPr/>
        </p:nvSpPr>
        <p:spPr>
          <a:xfrm>
            <a:off x="9198864" y="4334256"/>
            <a:ext cx="2359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2,000</a:t>
            </a:r>
            <a:endParaRPr lang="en-US" sz="1300" dirty="0"/>
          </a:p>
        </p:txBody>
      </p:sp>
      <p:sp>
        <p:nvSpPr>
          <p:cNvPr id="51" name="Text 49"/>
          <p:cNvSpPr/>
          <p:nvPr/>
        </p:nvSpPr>
        <p:spPr>
          <a:xfrm>
            <a:off x="9198864" y="4700016"/>
            <a:ext cx="23591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limit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9198864" y="4901184"/>
            <a:ext cx="2359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5,000</a:t>
            </a:r>
            <a:endParaRPr lang="en-US" sz="1300" dirty="0"/>
          </a:p>
        </p:txBody>
      </p:sp>
      <p:sp>
        <p:nvSpPr>
          <p:cNvPr id="53" name="Text 51"/>
          <p:cNvSpPr/>
          <p:nvPr/>
        </p:nvSpPr>
        <p:spPr>
          <a:xfrm>
            <a:off x="9198864" y="5312664"/>
            <a:ext cx="2359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i="1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Compliance-grade, analyst-backed investigations.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869680" y="301752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1A2540"/>
          </a:solidFill>
          <a:ln w="12700">
            <a:solidFill>
              <a:srgbClr val="2A375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69680" y="301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STARTED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26335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Secure your endpoints today.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640080" y="269748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D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weeks completely free. </a:t>
            </a:r>
            <a:pPr indent="0" marL="0">
              <a:buNone/>
            </a:pPr>
            <a:r>
              <a:rPr lang="en-US" sz="1700" dirty="0">
                <a:solidFill>
                  <a:srgbClr val="AFC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credit card required.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640080" y="3419856"/>
            <a:ext cx="146304" cy="146304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33832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Automations unlocked immediately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3831336"/>
            <a:ext cx="146304" cy="146304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37947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100 rules and 50 devices supported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" y="4242816"/>
            <a:ext cx="146304" cy="146304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5" name="Text 13"/>
          <p:cNvSpPr/>
          <p:nvPr/>
        </p:nvSpPr>
        <p:spPr>
          <a:xfrm>
            <a:off x="914400" y="42062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alongside your existing Defender/Sentinel setup — or entirely standalone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4937760"/>
            <a:ext cx="4023360" cy="594360"/>
          </a:xfrm>
          <a:prstGeom prst="roundRect">
            <a:avLst>
              <a:gd name="adj" fmla="val 49231"/>
            </a:avLst>
          </a:prstGeom>
          <a:solidFill>
            <a:srgbClr val="0F62FE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937760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free trial at cybereinforce.com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869680" y="301752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69680" y="301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BROWSER GAP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browser is where enforcement actually breaks.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layer below the browser — firewall, DNS, network protection — loses the one piece of context that matters: the full URL. Three documented facts define the gap.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331720"/>
            <a:ext cx="3566160" cy="2331720"/>
          </a:xfrm>
          <a:prstGeom prst="roundRect">
            <a:avLst>
              <a:gd name="adj" fmla="val 4706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56032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647B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Edge only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85800" y="333756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Microsoft Defender enforces full HTTPS URL-path indicators natively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85800" y="43434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Learn — indicators-overview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251960" y="2331720"/>
            <a:ext cx="3566160" cy="2331720"/>
          </a:xfrm>
          <a:prstGeom prst="roundRect">
            <a:avLst>
              <a:gd name="adj" fmla="val 4706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80560" y="256032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647B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15,000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4480560" y="333756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per-tenant ceiling on custom indicators — no increases supported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480560" y="43434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Learn — indicators-overview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8046720" y="2331720"/>
            <a:ext cx="3566160" cy="2331720"/>
          </a:xfrm>
          <a:prstGeom prst="roundRect">
            <a:avLst>
              <a:gd name="adj" fmla="val 4706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75320" y="256032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647B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500,000+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8275320" y="333756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Malicious domains in Cybereinforce's own curated threat feed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275320" y="43434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intelligence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457200" y="5029200"/>
            <a:ext cx="11274552" cy="914400"/>
          </a:xfrm>
          <a:prstGeom prst="roundRect">
            <a:avLst>
              <a:gd name="adj" fmla="val 10000"/>
            </a:avLst>
          </a:prstGeom>
          <a:solidFill>
            <a:srgbClr val="0B1220"/>
          </a:solidFill>
          <a:ln/>
        </p:spPr>
      </p:sp>
      <p:sp>
        <p:nvSpPr>
          <p:cNvPr id="23" name="Text 21"/>
          <p:cNvSpPr/>
          <p:nvPr/>
        </p:nvSpPr>
        <p:spPr>
          <a:xfrm>
            <a:off x="777240" y="502920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result: </a:t>
            </a:r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organizations invest fully in Defender and Sentinel, then lose enforcement the moment a user opens Chrome, Firefox or Safari — not from a licensing gap, but a structural one.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869680" y="301752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69680" y="301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PLATFORM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browser extension. Every enforcement point covered.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enforces URL-level blocking natively inside the browser — the one place the full request is still visible before it's ever encrypted onto the wire.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423160"/>
            <a:ext cx="457200" cy="457200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2423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301752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Sync or self-source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" y="3520440"/>
            <a:ext cx="3520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Ingest your existing Defender IOC policy in real time, or run entirely on Cybereinforce's own curated threat feed — no Microsoft stack required.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069080" y="2624328"/>
            <a:ext cx="137160" cy="27432"/>
          </a:xfrm>
          <a:prstGeom prst="rect">
            <a:avLst/>
          </a:prstGeom>
          <a:solidFill>
            <a:srgbClr val="E5EAF1"/>
          </a:solidFill>
          <a:ln/>
        </p:spPr>
      </p:sp>
      <p:sp>
        <p:nvSpPr>
          <p:cNvPr id="15" name="Shape 13"/>
          <p:cNvSpPr/>
          <p:nvPr/>
        </p:nvSpPr>
        <p:spPr>
          <a:xfrm>
            <a:off x="4251960" y="2423160"/>
            <a:ext cx="457200" cy="457200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16" name="Text 14"/>
          <p:cNvSpPr/>
          <p:nvPr/>
        </p:nvSpPr>
        <p:spPr>
          <a:xfrm>
            <a:off x="4251960" y="2423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251960" y="301752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Enforce in-browser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251960" y="3520440"/>
            <a:ext cx="3520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native extension blocks the full URL — path and query string included — before the request ever leaves the browser, on any Chromium browser, Firefox or Safari.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863840" y="2624328"/>
            <a:ext cx="137160" cy="27432"/>
          </a:xfrm>
          <a:prstGeom prst="rect">
            <a:avLst/>
          </a:prstGeom>
          <a:solidFill>
            <a:srgbClr val="E5EAF1"/>
          </a:solidFill>
          <a:ln/>
        </p:spPr>
      </p:sp>
      <p:sp>
        <p:nvSpPr>
          <p:cNvPr id="20" name="Shape 18"/>
          <p:cNvSpPr/>
          <p:nvPr/>
        </p:nvSpPr>
        <p:spPr>
          <a:xfrm>
            <a:off x="8046720" y="2423160"/>
            <a:ext cx="457200" cy="457200"/>
          </a:xfrm>
          <a:prstGeom prst="ellipse">
            <a:avLst/>
          </a:prstGeom>
          <a:solidFill>
            <a:srgbClr val="0F62FE"/>
          </a:solidFill>
          <a:ln/>
        </p:spPr>
      </p:sp>
      <p:sp>
        <p:nvSpPr>
          <p:cNvPr id="21" name="Text 19"/>
          <p:cNvSpPr/>
          <p:nvPr/>
        </p:nvSpPr>
        <p:spPr>
          <a:xfrm>
            <a:off x="8046720" y="2423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046720" y="301752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 everywhere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046720" y="3520440"/>
            <a:ext cx="3520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block is logged with device, user and timestamp, pushed to Microsoft Sentinel or exported directly — whichever your organization uses.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57200" y="5212080"/>
            <a:ext cx="11274552" cy="731520"/>
          </a:xfrm>
          <a:prstGeom prst="roundRect">
            <a:avLst>
              <a:gd name="adj" fmla="val 125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521208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Windows · macOS · Linux · iOS · Android    —    Chrome · Edge · Firefox · Safari · all Chromium browsers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869680" y="301752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69680" y="301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ways teams put Cybereinforce to work.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enforcement engine. Different entry point depending on what you already have.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377440"/>
            <a:ext cx="2139696" cy="33832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40080" y="260604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647B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40080" y="3154680"/>
            <a:ext cx="17739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 &amp; Sentinel teams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" y="3977640"/>
            <a:ext cx="177393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the Edge-only enforcement gap without replacing anything.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724912" y="2377440"/>
            <a:ext cx="2139696" cy="33832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2907792" y="260604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647B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2907792" y="3154680"/>
            <a:ext cx="17739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&amp; growing businesses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2907792" y="3977640"/>
            <a:ext cx="177393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Standalone browser protection — no SOC or existing stack required.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992624" y="2377440"/>
            <a:ext cx="2139696" cy="33832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175504" y="260604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647B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5175504" y="3154680"/>
            <a:ext cx="17739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MSPs &amp; MSSPs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175504" y="3977640"/>
            <a:ext cx="177393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 managed revenue line: Pay-As-You-Go or prepaid Credits.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7260336" y="2377440"/>
            <a:ext cx="2139696" cy="33832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7443216" y="260604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647B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7443216" y="3154680"/>
            <a:ext cx="17739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&amp; audit teams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7443216" y="3977640"/>
            <a:ext cx="177393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Evidence-grade enforcement mapped to five frameworks at once.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9528048" y="2377440"/>
            <a:ext cx="2139696" cy="33832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9710928" y="260604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647B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9710928" y="3154680"/>
            <a:ext cx="17739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&amp; IT fleet teams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9710928" y="3977640"/>
            <a:ext cx="177393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policy, extended to iOS Safari and Android Firefox.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869680" y="301752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69680" y="301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 01 · DEFENDER &amp; SENTINEL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Close the Edge-only enforcement gap.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6035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Microsoft's own documentation confirms full HTTPS URL-path indicators “can only be blocked in Microsoft Edge.” Cybereinforce enforces the same Defender IOC policy inside every other browser your organization actually uses.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651760"/>
            <a:ext cx="201168" cy="201168"/>
          </a:xfrm>
          <a:prstGeom prst="ellipse">
            <a:avLst/>
          </a:prstGeom>
          <a:solidFill>
            <a:srgbClr val="E4F3EC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262432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9F6E"/>
                </a:solidFill>
              </a:rPr>
              <a:t>✓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77240" y="260604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 IOC sync  </a:t>
            </a:r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ingestion of your existing custom indicators — nothing to re-author.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57200" y="3429000"/>
            <a:ext cx="201168" cy="201168"/>
          </a:xfrm>
          <a:prstGeom prst="ellipse">
            <a:avLst/>
          </a:prstGeom>
          <a:solidFill>
            <a:srgbClr val="E4F3E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340156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9F6E"/>
                </a:solidFill>
              </a:rPr>
              <a:t>✓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77240" y="338328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15,000-indicator ceiling  </a:t>
            </a:r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Overflow volume offloads to tenant-level Cybereinforce hosting, preserving native Defender capacity.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4206240"/>
            <a:ext cx="201168" cy="201168"/>
          </a:xfrm>
          <a:prstGeom prst="ellipse">
            <a:avLst/>
          </a:prstGeom>
          <a:solidFill>
            <a:srgbClr val="E4F3EC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417880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F9F6E"/>
                </a:solidFill>
              </a:rPr>
              <a:t>✓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77240" y="416052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Sentinel ingestion  </a:t>
            </a:r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browser block lands in your Sentinel workspace as an investigation-ready event.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903720" y="2377440"/>
            <a:ext cx="4828032" cy="3566160"/>
          </a:xfrm>
          <a:prstGeom prst="roundRect">
            <a:avLst>
              <a:gd name="adj" fmla="val 3590"/>
            </a:avLst>
          </a:prstGeom>
          <a:solidFill>
            <a:srgbClr val="0B1220"/>
          </a:solidFill>
          <a:ln/>
        </p:spPr>
      </p:sp>
      <p:sp>
        <p:nvSpPr>
          <p:cNvPr id="20" name="Text 18"/>
          <p:cNvSpPr/>
          <p:nvPr/>
        </p:nvSpPr>
        <p:spPr>
          <a:xfrm>
            <a:off x="7178040" y="260604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D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Microsoft Learn says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7178040" y="2971800"/>
            <a:ext cx="4297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“HTTPS URL paths will only be matched in Microsoft Edge; HTTP URL paths can be matched in any browser.”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178040" y="4069080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Overview of indicators in Microsoft Defender for Endpoint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learn.microsoft.com/en-us/defender-endpoint/indicators-overview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7178040" y="4754880"/>
            <a:ext cx="4023360" cy="0"/>
          </a:xfrm>
          <a:prstGeom prst="line">
            <a:avLst/>
          </a:prstGeom>
          <a:noFill/>
          <a:ln w="12700">
            <a:solidFill>
              <a:srgbClr val="26335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178040" y="4892040"/>
            <a:ext cx="4023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AFC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technical brief with 7 sourced citations available on request.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869680" y="301752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69680" y="301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 02 · SMALL &amp; GROWING BUSINESSES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browser security without enterprise infrastructure.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SOC, no SIEM, no Microsoft E5 licence required. Cybereinforce ships its own curated threat intelligence and enforces it at the browser from the moment it's installed.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51460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85800" y="2743200"/>
            <a:ext cx="292608" cy="292608"/>
          </a:xfrm>
          <a:prstGeom prst="ellipse">
            <a:avLst/>
          </a:prstGeom>
          <a:solidFill>
            <a:srgbClr val="FBE7E7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27432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64545"/>
                </a:solidFill>
              </a:rPr>
              <a:t>✕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85800" y="315468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dedicated security stack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85800" y="370332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threat intelligence replaces the SIEM and analyst team you don't have yet.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251960" y="251460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480560" y="2743200"/>
            <a:ext cx="292608" cy="292608"/>
          </a:xfrm>
          <a:prstGeom prst="ellipse">
            <a:avLst/>
          </a:prstGeom>
          <a:solidFill>
            <a:srgbClr val="E4F3EC"/>
          </a:solidFill>
          <a:ln/>
        </p:spPr>
      </p:sp>
      <p:sp>
        <p:nvSpPr>
          <p:cNvPr id="17" name="Text 15"/>
          <p:cNvSpPr/>
          <p:nvPr/>
        </p:nvSpPr>
        <p:spPr>
          <a:xfrm>
            <a:off x="4480560" y="27432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9F6E"/>
                </a:solidFill>
              </a:rPr>
              <a:t>✓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480560" y="315468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Phishing doesn't wait for headcount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4480560" y="370332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500,000+ malicious domains and 100,000+ targeted phishing URLs blocked automatically.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046720" y="251460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8275320" y="2743200"/>
            <a:ext cx="292608" cy="292608"/>
          </a:xfrm>
          <a:prstGeom prst="ellipse">
            <a:avLst/>
          </a:prstGeom>
          <a:solidFill>
            <a:srgbClr val="E4F3EC"/>
          </a:solidFill>
          <a:ln/>
        </p:spPr>
      </p:sp>
      <p:sp>
        <p:nvSpPr>
          <p:cNvPr id="22" name="Text 20"/>
          <p:cNvSpPr/>
          <p:nvPr/>
        </p:nvSpPr>
        <p:spPr>
          <a:xfrm>
            <a:off x="8275320" y="27432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9F6E"/>
                </a:solidFill>
              </a:rPr>
              <a:t>✓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275320" y="315468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Grows with you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275320" y="370332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 Microsoft Defender later and Cybereinforce plugs straight in — nothing to rebuild.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57200" y="5029200"/>
            <a:ext cx="11274552" cy="777240"/>
          </a:xfrm>
          <a:prstGeom prst="roundRect">
            <a:avLst>
              <a:gd name="adj" fmla="val 11765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5029200"/>
            <a:ext cx="10698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10 minutes  </a:t>
            </a:r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protect the first device — push via MDM, browser policy, or a self-serve join link at cybereinforce.com/join.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869680" y="301752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69680" y="301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 03 · MSPS &amp; MSSPS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new managed revenue line: two ways to grow.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 choose Pay-As-You-Go for zero-commitment revenue share, or prepaid Credits for a locked-in discount and full self-service client management.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423160"/>
            <a:ext cx="5440680" cy="3566160"/>
          </a:xfrm>
          <a:prstGeom prst="roundRect">
            <a:avLst>
              <a:gd name="adj" fmla="val 3590"/>
            </a:avLst>
          </a:prstGeom>
          <a:solidFill>
            <a:srgbClr val="0B1220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265176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9D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PAY-AS-YOU-GO · REVENUE SHARE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31520" y="310896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– 3,000 licenses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206240" y="310896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9D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31520" y="349300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3,001 – 10,000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206240" y="3493008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9D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31520" y="3877056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10,001 – 20,000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206240" y="3877056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9D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35%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31520" y="4261104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20,001 – 40,000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4261104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9D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31520" y="4645152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40,001 – 60,000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206240" y="4645152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9D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45%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31520" y="50292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60,001+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206240" y="502920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9DB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080760" y="2423160"/>
            <a:ext cx="5650992" cy="356616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355080" y="265176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CREDITS · PREPAID &amp; SELF-MANAGED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355080" y="310896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0" y="3108960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F9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1×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355080" y="347472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9784080" y="3474720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F9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1.5×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355080" y="384048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9784080" y="3840480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F9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2×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355080" y="420624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Enterprise+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0" y="4206240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F9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3×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6355080" y="4617720"/>
            <a:ext cx="5120640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355080" y="4754880"/>
            <a:ext cx="5120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i="1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60,000 credits = 60,000 Standard licenses, or 20,000 Enterprise+ licenses (3×) — either way, the top-tier discount is locked in from day one.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869680" y="301752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69680" y="301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 04 · COMPLIANCE &amp; AUDIT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control that maps to five frameworks at once.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Detection alone doesn't satisfy a control — enforcement does. Every block event is timestamped, attributable evidence.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514600"/>
            <a:ext cx="2139696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" y="269748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27001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21792" y="3200400"/>
            <a:ext cx="181051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A.5.9 · A.5.23 · A.8.7 · A.8.15 · A.8.20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724912" y="2514600"/>
            <a:ext cx="2139696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889504" y="269748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NIS2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2889504" y="3200400"/>
            <a:ext cx="181051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21(2) — incident handling &amp; supply-chain security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992624" y="2514600"/>
            <a:ext cx="2139696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57216" y="269748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CSF 2.0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157216" y="3200400"/>
            <a:ext cx="181051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PR.PS-05 · DE.CM-01 · DE.CM-09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7260336" y="2514600"/>
            <a:ext cx="2139696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24928" y="269748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DORA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7424928" y="3200400"/>
            <a:ext cx="181051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9 — ICT risk protection &amp; prevention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9528048" y="2514600"/>
            <a:ext cx="2139696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92640" y="269748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 2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9692640" y="3200400"/>
            <a:ext cx="181051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CC6.1 · CC7.3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" y="4709160"/>
            <a:ext cx="11274552" cy="1188720"/>
          </a:xfrm>
          <a:prstGeom prst="roundRect">
            <a:avLst>
              <a:gd name="adj" fmla="val 9231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" y="470916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certification: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is ISO/IEC 27001 certified for its own SaaS operations, with audit-ready exports and retention configurable up to 365 days.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</a:t>
            </a:r>
            <a:pPr indent="0" marL="0">
              <a:buNone/>
            </a:pPr>
            <a:r>
              <a:rPr lang="en-US" sz="1500" b="1" dirty="0">
                <a:solidFill>
                  <a:srgbClr val="0F6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EINFORCE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8869680" y="301752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F6F8FB"/>
          </a:solidFill>
          <a:ln w="12700">
            <a:solidFill>
              <a:srgbClr val="E5EA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69680" y="301752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 05 · MOBILE &amp; IT FLEET TEAMS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419088"/>
            <a:ext cx="11274552" cy="0"/>
          </a:xfrm>
          <a:prstGeom prst="line">
            <a:avLst/>
          </a:prstGeom>
          <a:noFill/>
          <a:ln w="12700">
            <a:solidFill>
              <a:srgbClr val="E5EA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Cybereinforce Threat Enforcement · a Cybeurope product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77724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same policy, extended to the phone in every pocket.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browsers are a growing entry point for phishing, and unmanaged mobile browsers have no native Defender URL enforcement at all.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560320"/>
            <a:ext cx="356616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85800" y="27889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iOS &amp; iPadOS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85800" y="329184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8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 Safari extension enforces the same block policy as desktop — no separate configuration.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4251960" y="2560320"/>
            <a:ext cx="356616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480560" y="27889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Android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480560" y="329184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8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Firefox mobile extension coverage, with the same centralized policy and reporting.</a:t>
            </a:r>
            <a:endParaRPr lang="en-US" sz="1080" dirty="0"/>
          </a:p>
        </p:txBody>
      </p:sp>
      <p:sp>
        <p:nvSpPr>
          <p:cNvPr id="16" name="Shape 14"/>
          <p:cNvSpPr/>
          <p:nvPr/>
        </p:nvSpPr>
        <p:spPr>
          <a:xfrm>
            <a:off x="8046720" y="2560320"/>
            <a:ext cx="356616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5EAF1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275320" y="27889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64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block reports home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275320" y="329184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80" dirty="0">
                <a:solidFill>
                  <a:srgbClr val="5B6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block events still generate the same rich SOC telemetry back to Sentinel.</a:t>
            </a:r>
            <a:endParaRPr lang="en-US" sz="1080" dirty="0"/>
          </a:p>
        </p:txBody>
      </p:sp>
      <p:sp>
        <p:nvSpPr>
          <p:cNvPr id="19" name="Shape 17"/>
          <p:cNvSpPr/>
          <p:nvPr/>
        </p:nvSpPr>
        <p:spPr>
          <a:xfrm>
            <a:off x="457200" y="5029200"/>
            <a:ext cx="11274552" cy="777240"/>
          </a:xfrm>
          <a:prstGeom prst="roundRect">
            <a:avLst>
              <a:gd name="adj" fmla="val 11765"/>
            </a:avLst>
          </a:prstGeom>
          <a:solidFill>
            <a:srgbClr val="0B1220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" y="5029200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separate mobile product.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coverage is part of the same Cybereinforce license and dashboard — not a bolt-on SKU.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2026-08-10T12:26:53Z</dcterms:created>
  <dcterms:modified xsi:type="dcterms:W3CDTF">2026-08-10T12:26:53Z</dcterms:modified>
</cp:coreProperties>
</file>