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</a:t>
            </a:r>
            <a:pPr indent="0" marL="0">
              <a:buNone/>
            </a:pPr>
            <a:r>
              <a:rPr lang="en-US" sz="1800" b="1" dirty="0">
                <a:solidFill>
                  <a:srgbClr val="0F62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EINFORCE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640080" y="2331720"/>
            <a:ext cx="4206240" cy="384048"/>
          </a:xfrm>
          <a:prstGeom prst="roundRect">
            <a:avLst>
              <a:gd name="adj" fmla="val 50000"/>
            </a:avLst>
          </a:prstGeom>
          <a:solidFill>
            <a:srgbClr val="141F38"/>
          </a:solidFill>
          <a:ln w="12700">
            <a:solidFill>
              <a:srgbClr val="2A3752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40080" y="23317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120" kern="0" dirty="0">
                <a:solidFill>
                  <a:srgbClr val="9DB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MOBILE SECURITY &amp; VISIBILITY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594360" y="2788920"/>
            <a:ext cx="107899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phone in every pocket</a:t>
            </a:r>
            <a:endParaRPr lang="en-US" sz="4200" dirty="0"/>
          </a:p>
          <a:p>
            <a:pPr indent="0" marL="0">
              <a:lnSpc>
                <a:spcPct val="102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is still an endpoint.</a:t>
            </a:r>
            <a:endParaRPr lang="en-US" sz="4200" dirty="0"/>
          </a:p>
        </p:txBody>
      </p:sp>
      <p:sp>
        <p:nvSpPr>
          <p:cNvPr id="6" name="Text 4"/>
          <p:cNvSpPr/>
          <p:nvPr/>
        </p:nvSpPr>
        <p:spPr>
          <a:xfrm>
            <a:off x="640080" y="4572000"/>
            <a:ext cx="8961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50" dirty="0">
                <a:solidFill>
                  <a:srgbClr val="AFC0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Extending browser-level threat enforcement and SOC visibility to iOS and Android — without a separate mobile product.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457200" y="6419088"/>
            <a:ext cx="11274552" cy="0"/>
          </a:xfrm>
          <a:prstGeom prst="line">
            <a:avLst/>
          </a:prstGeom>
          <a:noFill/>
          <a:ln w="12700">
            <a:solidFill>
              <a:srgbClr val="26335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592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Cybereinforce Threat Enforcement · a Cybeurope product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592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</a:t>
            </a:r>
            <a:pPr indent="0" marL="0">
              <a:buNone/>
            </a:pPr>
            <a:r>
              <a:rPr lang="en-US" sz="1500" b="1" dirty="0">
                <a:solidFill>
                  <a:srgbClr val="0F62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EINFORCE</a:t>
            </a:r>
            <a:endParaRPr lang="en-US" sz="1500" dirty="0"/>
          </a:p>
        </p:txBody>
      </p:sp>
      <p:sp>
        <p:nvSpPr>
          <p:cNvPr id="3" name="Shape 1"/>
          <p:cNvSpPr/>
          <p:nvPr/>
        </p:nvSpPr>
        <p:spPr>
          <a:xfrm>
            <a:off x="8503920" y="301752"/>
            <a:ext cx="3200400" cy="329184"/>
          </a:xfrm>
          <a:prstGeom prst="roundRect">
            <a:avLst>
              <a:gd name="adj" fmla="val 50000"/>
            </a:avLst>
          </a:prstGeom>
          <a:solidFill>
            <a:srgbClr val="F6F8FB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0" y="301752"/>
            <a:ext cx="3200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064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MOBILE GAP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57200" y="6419088"/>
            <a:ext cx="11274552" cy="0"/>
          </a:xfrm>
          <a:prstGeom prst="line">
            <a:avLst/>
          </a:prstGeom>
          <a:noFill/>
          <a:ln w="12700">
            <a:solidFill>
              <a:srgbClr val="E5EAF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Cybereinforce Threat Enforcement · a Cybeurope product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457200" y="777240"/>
            <a:ext cx="112471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24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Mobile devices carry corporate access. Most carry no URL-level protection.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457200" y="1874520"/>
            <a:ext cx="9875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Mobile Device Management confirms a phone is compliant, encrypted and enrolled — it doesn't inspect what happens inside the mobile browser when someone taps a phishing link in email, SMS, or a messaging app.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57200" y="2697480"/>
            <a:ext cx="3566160" cy="2697480"/>
          </a:xfrm>
          <a:prstGeom prst="roundRect">
            <a:avLst>
              <a:gd name="adj" fmla="val 4068"/>
            </a:avLst>
          </a:prstGeom>
          <a:solidFill>
            <a:srgbClr val="F6F8FB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85800" y="2926080"/>
            <a:ext cx="292608" cy="292608"/>
          </a:xfrm>
          <a:prstGeom prst="ellipse">
            <a:avLst/>
          </a:prstGeom>
          <a:solidFill>
            <a:srgbClr val="FBE7E7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292608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D64545"/>
                </a:solidFill>
              </a:rPr>
              <a:t>✕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85800" y="3337560"/>
            <a:ext cx="3108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MDM sees the device, not the click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685800" y="4023360"/>
            <a:ext cx="310896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2000"/>
              </a:lnSpc>
              <a:buNone/>
            </a:pPr>
            <a:r>
              <a:rPr lang="en-US" sz="103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posture, app inventory and encryption status are covered. The URL a user taps inside Safari or Chrome on their phone typically isn't.</a:t>
            </a:r>
            <a:endParaRPr lang="en-US" sz="1030" dirty="0"/>
          </a:p>
        </p:txBody>
      </p:sp>
      <p:sp>
        <p:nvSpPr>
          <p:cNvPr id="15" name="Shape 13"/>
          <p:cNvSpPr/>
          <p:nvPr/>
        </p:nvSpPr>
        <p:spPr>
          <a:xfrm>
            <a:off x="4251960" y="2697480"/>
            <a:ext cx="3566160" cy="2697480"/>
          </a:xfrm>
          <a:prstGeom prst="roundRect">
            <a:avLst>
              <a:gd name="adj" fmla="val 4068"/>
            </a:avLst>
          </a:prstGeom>
          <a:solidFill>
            <a:srgbClr val="F6F8FB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480560" y="2926080"/>
            <a:ext cx="292608" cy="292608"/>
          </a:xfrm>
          <a:prstGeom prst="ellipse">
            <a:avLst/>
          </a:prstGeom>
          <a:solidFill>
            <a:srgbClr val="FBE7E7"/>
          </a:solidFill>
          <a:ln/>
        </p:spPr>
      </p:sp>
      <p:sp>
        <p:nvSpPr>
          <p:cNvPr id="17" name="Text 15"/>
          <p:cNvSpPr/>
          <p:nvPr/>
        </p:nvSpPr>
        <p:spPr>
          <a:xfrm>
            <a:off x="4480560" y="292608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D64545"/>
                </a:solidFill>
              </a:rPr>
              <a:t>✕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480560" y="3337560"/>
            <a:ext cx="3108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Phishing increasingly starts on mobile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4480560" y="4023360"/>
            <a:ext cx="310896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2000"/>
              </a:lnSpc>
              <a:buNone/>
            </a:pPr>
            <a:r>
              <a:rPr lang="en-US" sz="103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Smaller screens hide the full URL, SMS and messaging-app links bypass email security entirely, and users are more likely to tap first, verify later.</a:t>
            </a:r>
            <a:endParaRPr lang="en-US" sz="1030" dirty="0"/>
          </a:p>
        </p:txBody>
      </p:sp>
      <p:sp>
        <p:nvSpPr>
          <p:cNvPr id="20" name="Shape 18"/>
          <p:cNvSpPr/>
          <p:nvPr/>
        </p:nvSpPr>
        <p:spPr>
          <a:xfrm>
            <a:off x="8046720" y="2697480"/>
            <a:ext cx="3566160" cy="2697480"/>
          </a:xfrm>
          <a:prstGeom prst="roundRect">
            <a:avLst>
              <a:gd name="adj" fmla="val 4068"/>
            </a:avLst>
          </a:prstGeom>
          <a:solidFill>
            <a:srgbClr val="F6F8FB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275320" y="2926080"/>
            <a:ext cx="292608" cy="292608"/>
          </a:xfrm>
          <a:prstGeom prst="ellipse">
            <a:avLst/>
          </a:prstGeom>
          <a:solidFill>
            <a:srgbClr val="FBE7E7"/>
          </a:solidFill>
          <a:ln/>
        </p:spPr>
      </p:sp>
      <p:sp>
        <p:nvSpPr>
          <p:cNvPr id="22" name="Text 20"/>
          <p:cNvSpPr/>
          <p:nvPr/>
        </p:nvSpPr>
        <p:spPr>
          <a:xfrm>
            <a:off x="8275320" y="292608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D64545"/>
                </a:solidFill>
              </a:rPr>
              <a:t>✕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8275320" y="3337560"/>
            <a:ext cx="3108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Desktop-grade controls rarely extend to mobile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8275320" y="4023360"/>
            <a:ext cx="310896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2000"/>
              </a:lnSpc>
              <a:buNone/>
            </a:pPr>
            <a:r>
              <a:rPr lang="en-US" sz="103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Defender's browser-level indicator enforcement is built around desktop browser processes — mobile Safari and Chrome are a different enforcement surface entirely.</a:t>
            </a:r>
            <a:endParaRPr lang="en-US" sz="103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</a:t>
            </a:r>
            <a:pPr indent="0" marL="0">
              <a:buNone/>
            </a:pPr>
            <a:r>
              <a:rPr lang="en-US" sz="1500" b="1" dirty="0">
                <a:solidFill>
                  <a:srgbClr val="0F62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EINFORCE</a:t>
            </a:r>
            <a:endParaRPr lang="en-US" sz="1500" dirty="0"/>
          </a:p>
        </p:txBody>
      </p:sp>
      <p:sp>
        <p:nvSpPr>
          <p:cNvPr id="3" name="Shape 1"/>
          <p:cNvSpPr/>
          <p:nvPr/>
        </p:nvSpPr>
        <p:spPr>
          <a:xfrm>
            <a:off x="8503920" y="301752"/>
            <a:ext cx="3200400" cy="329184"/>
          </a:xfrm>
          <a:prstGeom prst="roundRect">
            <a:avLst>
              <a:gd name="adj" fmla="val 50000"/>
            </a:avLst>
          </a:prstGeom>
          <a:solidFill>
            <a:srgbClr val="F6F8FB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0" y="301752"/>
            <a:ext cx="3200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064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CYBEREINFORCE ANSWER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57200" y="6419088"/>
            <a:ext cx="11274552" cy="0"/>
          </a:xfrm>
          <a:prstGeom prst="line">
            <a:avLst/>
          </a:prstGeom>
          <a:noFill/>
          <a:ln w="12700">
            <a:solidFill>
              <a:srgbClr val="E5EAF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Cybereinforce Threat Enforcement · a Cybeurope product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457200" y="777240"/>
            <a:ext cx="11247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same enforcement policy, extended into the mobile browser.</a:t>
            </a:r>
            <a:endParaRPr lang="en-US" sz="2900" dirty="0"/>
          </a:p>
        </p:txBody>
      </p:sp>
      <p:sp>
        <p:nvSpPr>
          <p:cNvPr id="9" name="Text 7"/>
          <p:cNvSpPr/>
          <p:nvPr/>
        </p:nvSpPr>
        <p:spPr>
          <a:xfrm>
            <a:off x="457200" y="1481328"/>
            <a:ext cx="9875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Cybereinforce ships native extensions for the browsers people actually use on their phones — enforcing the same IOC policy as desktop, reporting to the same dashboard.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57200" y="2606040"/>
            <a:ext cx="11274552" cy="1417320"/>
          </a:xfrm>
          <a:prstGeom prst="roundRect">
            <a:avLst>
              <a:gd name="adj" fmla="val 7742"/>
            </a:avLst>
          </a:prstGeom>
          <a:solidFill>
            <a:srgbClr val="FFFFFF"/>
          </a:solidFill>
          <a:ln w="12700">
            <a:solidFill>
              <a:srgbClr val="E5EAF1"/>
            </a:solidFill>
            <a:prstDash val="solid"/>
          </a:ln>
          <a:effectLst>
            <a:outerShdw sx="100000" sy="100000" kx="0" ky="0" algn="bl" rotWithShape="0" blurRad="76200" dist="25400" dir="5400000">
              <a:srgbClr val="0F172A">
                <a:alpha val="8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777240" y="278892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iOS &amp; iPadOS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777240" y="3291840"/>
            <a:ext cx="2651760" cy="365760"/>
          </a:xfrm>
          <a:prstGeom prst="roundRect">
            <a:avLst>
              <a:gd name="adj" fmla="val 50000"/>
            </a:avLst>
          </a:prstGeom>
          <a:solidFill>
            <a:srgbClr val="EEF4FF"/>
          </a:solidFill>
          <a:ln/>
        </p:spPr>
      </p:sp>
      <p:sp>
        <p:nvSpPr>
          <p:cNvPr id="13" name="Text 11"/>
          <p:cNvSpPr/>
          <p:nvPr/>
        </p:nvSpPr>
        <p:spPr>
          <a:xfrm>
            <a:off x="777240" y="3291840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64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Safari native extension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3840480" y="2788920"/>
            <a:ext cx="7680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1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Enforces the organization's block policy directly inside Safari — the default and dominant browser across iPhone and iPad fleets.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457200" y="4251960"/>
            <a:ext cx="11274552" cy="1417320"/>
          </a:xfrm>
          <a:prstGeom prst="roundRect">
            <a:avLst>
              <a:gd name="adj" fmla="val 7742"/>
            </a:avLst>
          </a:prstGeom>
          <a:solidFill>
            <a:srgbClr val="FFFFFF"/>
          </a:solidFill>
          <a:ln w="12700">
            <a:solidFill>
              <a:srgbClr val="E5EAF1"/>
            </a:solidFill>
            <a:prstDash val="solid"/>
          </a:ln>
          <a:effectLst>
            <a:outerShdw sx="100000" sy="100000" kx="0" ky="0" algn="bl" rotWithShape="0" blurRad="76200" dist="25400" dir="5400000">
              <a:srgbClr val="0F172A">
                <a:alpha val="8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777240" y="443484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Android</a:t>
            </a:r>
            <a:endParaRPr lang="en-US" sz="1700" dirty="0"/>
          </a:p>
        </p:txBody>
      </p:sp>
      <p:sp>
        <p:nvSpPr>
          <p:cNvPr id="17" name="Shape 15"/>
          <p:cNvSpPr/>
          <p:nvPr/>
        </p:nvSpPr>
        <p:spPr>
          <a:xfrm>
            <a:off x="777240" y="4937760"/>
            <a:ext cx="2651760" cy="365760"/>
          </a:xfrm>
          <a:prstGeom prst="roundRect">
            <a:avLst>
              <a:gd name="adj" fmla="val 50000"/>
            </a:avLst>
          </a:prstGeom>
          <a:solidFill>
            <a:srgbClr val="EEF4FF"/>
          </a:solidFill>
          <a:ln/>
        </p:spPr>
      </p:sp>
      <p:sp>
        <p:nvSpPr>
          <p:cNvPr id="18" name="Text 16"/>
          <p:cNvSpPr/>
          <p:nvPr/>
        </p:nvSpPr>
        <p:spPr>
          <a:xfrm>
            <a:off x="777240" y="4937760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64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Firefox mobile extension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3840480" y="4434840"/>
            <a:ext cx="7680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1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Enforces the same policy inside Firefox for Android, with centralized reporting identical to desktop deployments.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57200" y="5623560"/>
            <a:ext cx="11274552" cy="502920"/>
          </a:xfrm>
          <a:prstGeom prst="roundRect">
            <a:avLst>
              <a:gd name="adj" fmla="val 18182"/>
            </a:avLst>
          </a:prstGeom>
          <a:solidFill>
            <a:srgbClr val="F6F8FB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57200" y="5623560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64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separate mobile product, no separate license SKU — mobile coverage is part of the same Cybereinforce plan.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</a:t>
            </a:r>
            <a:pPr indent="0" marL="0">
              <a:buNone/>
            </a:pPr>
            <a:r>
              <a:rPr lang="en-US" sz="1500" b="1" dirty="0">
                <a:solidFill>
                  <a:srgbClr val="0F62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EINFORCE</a:t>
            </a:r>
            <a:endParaRPr lang="en-US" sz="1500" dirty="0"/>
          </a:p>
        </p:txBody>
      </p:sp>
      <p:sp>
        <p:nvSpPr>
          <p:cNvPr id="3" name="Shape 1"/>
          <p:cNvSpPr/>
          <p:nvPr/>
        </p:nvSpPr>
        <p:spPr>
          <a:xfrm>
            <a:off x="8503920" y="301752"/>
            <a:ext cx="3200400" cy="329184"/>
          </a:xfrm>
          <a:prstGeom prst="roundRect">
            <a:avLst>
              <a:gd name="adj" fmla="val 50000"/>
            </a:avLst>
          </a:prstGeom>
          <a:solidFill>
            <a:srgbClr val="F6F8FB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0" y="301752"/>
            <a:ext cx="3200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064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57200" y="6419088"/>
            <a:ext cx="11274552" cy="0"/>
          </a:xfrm>
          <a:prstGeom prst="line">
            <a:avLst/>
          </a:prstGeom>
          <a:noFill/>
          <a:ln w="12700">
            <a:solidFill>
              <a:srgbClr val="E5EAF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Cybereinforce Threat Enforcement · a Cybeurope product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457200" y="777240"/>
            <a:ext cx="11247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policy source. Enforced on the desk and in the pocket.</a:t>
            </a:r>
            <a:endParaRPr lang="en-US" sz="2900" dirty="0"/>
          </a:p>
        </p:txBody>
      </p:sp>
      <p:sp>
        <p:nvSpPr>
          <p:cNvPr id="9" name="Shape 7"/>
          <p:cNvSpPr/>
          <p:nvPr/>
        </p:nvSpPr>
        <p:spPr>
          <a:xfrm>
            <a:off x="457200" y="2468880"/>
            <a:ext cx="457200" cy="457200"/>
          </a:xfrm>
          <a:prstGeom prst="ellipse">
            <a:avLst/>
          </a:prstGeom>
          <a:solidFill>
            <a:srgbClr val="0F62FE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" y="24688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063240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Same policy source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57200" y="3566160"/>
            <a:ext cx="35204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2000"/>
              </a:lnSpc>
              <a:buNone/>
            </a:pPr>
            <a:r>
              <a:rPr lang="en-US" sz="110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Sync your existing Defender IOC list, or run on Cybereinforce's own curated threat feed — no separate mobile policy to author.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251960" y="2468880"/>
            <a:ext cx="457200" cy="457200"/>
          </a:xfrm>
          <a:prstGeom prst="ellipse">
            <a:avLst/>
          </a:prstGeom>
          <a:solidFill>
            <a:srgbClr val="0F62FE"/>
          </a:solidFill>
          <a:ln/>
        </p:spPr>
      </p:sp>
      <p:sp>
        <p:nvSpPr>
          <p:cNvPr id="14" name="Text 12"/>
          <p:cNvSpPr/>
          <p:nvPr/>
        </p:nvSpPr>
        <p:spPr>
          <a:xfrm>
            <a:off x="4251960" y="24688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251960" y="3063240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MDM-pushed install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4251960" y="3566160"/>
            <a:ext cx="35204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2000"/>
              </a:lnSpc>
              <a:buNone/>
            </a:pPr>
            <a:r>
              <a:rPr lang="en-US" sz="110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 the Safari and Firefox mobile extensions through your existing MDM (Intune, Jamf, or equivalent) alongside desktop rollout.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8046720" y="2468880"/>
            <a:ext cx="457200" cy="457200"/>
          </a:xfrm>
          <a:prstGeom prst="ellipse">
            <a:avLst/>
          </a:prstGeom>
          <a:solidFill>
            <a:srgbClr val="0F62FE"/>
          </a:solidFill>
          <a:ln/>
        </p:spPr>
      </p:sp>
      <p:sp>
        <p:nvSpPr>
          <p:cNvPr id="18" name="Text 16"/>
          <p:cNvSpPr/>
          <p:nvPr/>
        </p:nvSpPr>
        <p:spPr>
          <a:xfrm>
            <a:off x="8046720" y="24688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046720" y="3063240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Unified telemetry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8046720" y="3566160"/>
            <a:ext cx="35204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2000"/>
              </a:lnSpc>
              <a:buNone/>
            </a:pPr>
            <a:r>
              <a:rPr lang="en-US" sz="110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mobile block reports back with device, user and timestamp — into the same Sentinel workspace as desktop events.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57200" y="5257800"/>
            <a:ext cx="11274552" cy="960120"/>
          </a:xfrm>
          <a:prstGeom prst="roundRect">
            <a:avLst>
              <a:gd name="adj" fmla="val 11429"/>
            </a:avLst>
          </a:prstGeom>
          <a:solidFill>
            <a:srgbClr val="0B1220"/>
          </a:solidFill>
          <a:ln/>
        </p:spPr>
      </p:sp>
      <p:sp>
        <p:nvSpPr>
          <p:cNvPr id="22" name="Text 20"/>
          <p:cNvSpPr/>
          <p:nvPr/>
        </p:nvSpPr>
        <p:spPr>
          <a:xfrm>
            <a:off x="777240" y="5257800"/>
            <a:ext cx="106070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SOC visibility advantage:  </a:t>
            </a:r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C7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traditional MDM/MAM policies block the app but leave the SOC blind to what was blocked. Cybereinforce ensures every mobile block is visible in real time, on the same dashboard as desktop.</a:t>
            </a:r>
            <a:endParaRPr lang="en-US" sz="11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</a:t>
            </a:r>
            <a:pPr indent="0" marL="0">
              <a:buNone/>
            </a:pPr>
            <a:r>
              <a:rPr lang="en-US" sz="1500" b="1" dirty="0">
                <a:solidFill>
                  <a:srgbClr val="0F62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EINFORCE</a:t>
            </a:r>
            <a:endParaRPr lang="en-US" sz="1500" dirty="0"/>
          </a:p>
        </p:txBody>
      </p:sp>
      <p:sp>
        <p:nvSpPr>
          <p:cNvPr id="3" name="Shape 1"/>
          <p:cNvSpPr/>
          <p:nvPr/>
        </p:nvSpPr>
        <p:spPr>
          <a:xfrm>
            <a:off x="8503920" y="301752"/>
            <a:ext cx="3200400" cy="329184"/>
          </a:xfrm>
          <a:prstGeom prst="roundRect">
            <a:avLst>
              <a:gd name="adj" fmla="val 50000"/>
            </a:avLst>
          </a:prstGeom>
          <a:solidFill>
            <a:srgbClr val="F6F8FB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0" y="301752"/>
            <a:ext cx="3200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064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VISIBILITY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57200" y="6419088"/>
            <a:ext cx="11274552" cy="0"/>
          </a:xfrm>
          <a:prstGeom prst="line">
            <a:avLst/>
          </a:prstGeom>
          <a:noFill/>
          <a:ln w="12700">
            <a:solidFill>
              <a:srgbClr val="E5EAF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Cybereinforce Threat Enforcement · a Cybeurope product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457200" y="777240"/>
            <a:ext cx="11247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Mobile blocks stop being invisible to the SOC.</a:t>
            </a:r>
            <a:endParaRPr lang="en-US" sz="2900" dirty="0"/>
          </a:p>
        </p:txBody>
      </p:sp>
      <p:sp>
        <p:nvSpPr>
          <p:cNvPr id="9" name="Text 7"/>
          <p:cNvSpPr/>
          <p:nvPr/>
        </p:nvSpPr>
        <p:spPr>
          <a:xfrm>
            <a:off x="457200" y="1481328"/>
            <a:ext cx="9875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enforcement event — desktop or mobile — flows through the same pipeline, so a phishing attempt tapped on a phone gets the same investigation treatment as one clicked in Chrome on a laptop.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57200" y="2743200"/>
            <a:ext cx="2084832" cy="1188720"/>
          </a:xfrm>
          <a:prstGeom prst="roundRect">
            <a:avLst>
              <a:gd name="adj" fmla="val 7692"/>
            </a:avLst>
          </a:prstGeom>
          <a:solidFill>
            <a:srgbClr val="F6F8FB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66928" y="2743200"/>
            <a:ext cx="1865376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0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Defender IOC / curated feed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2542032" y="2743200"/>
            <a:ext cx="137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2679192" y="2743200"/>
            <a:ext cx="2084832" cy="1188720"/>
          </a:xfrm>
          <a:prstGeom prst="roundRect">
            <a:avLst>
              <a:gd name="adj" fmla="val 7692"/>
            </a:avLst>
          </a:prstGeom>
          <a:solidFill>
            <a:srgbClr val="EEF4FF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788920" y="2743200"/>
            <a:ext cx="1865376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0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Cybereinforce mobile extension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4764024" y="2743200"/>
            <a:ext cx="137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4901184" y="2743200"/>
            <a:ext cx="2084832" cy="1188720"/>
          </a:xfrm>
          <a:prstGeom prst="roundRect">
            <a:avLst>
              <a:gd name="adj" fmla="val 7692"/>
            </a:avLst>
          </a:prstGeom>
          <a:solidFill>
            <a:srgbClr val="FBE7E7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010912" y="2743200"/>
            <a:ext cx="1865376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0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 event</a:t>
            </a:r>
            <a:endParaRPr lang="en-US" sz="105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0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(device + user + time)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6986016" y="2743200"/>
            <a:ext cx="137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7123176" y="2743200"/>
            <a:ext cx="2084832" cy="1188720"/>
          </a:xfrm>
          <a:prstGeom prst="roundRect">
            <a:avLst>
              <a:gd name="adj" fmla="val 7692"/>
            </a:avLst>
          </a:prstGeom>
          <a:solidFill>
            <a:srgbClr val="EEF4FF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232904" y="2743200"/>
            <a:ext cx="1865376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0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Sentinel ingestion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9208008" y="2743200"/>
            <a:ext cx="137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9345168" y="2743200"/>
            <a:ext cx="2084832" cy="1188720"/>
          </a:xfrm>
          <a:prstGeom prst="roundRect">
            <a:avLst>
              <a:gd name="adj" fmla="val 7692"/>
            </a:avLst>
          </a:prstGeom>
          <a:solidFill>
            <a:srgbClr val="F6F8FB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454896" y="2743200"/>
            <a:ext cx="1865376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0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Investigation-ready incident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457200" y="4389120"/>
            <a:ext cx="11274552" cy="1371600"/>
          </a:xfrm>
          <a:prstGeom prst="roundRect">
            <a:avLst>
              <a:gd name="adj" fmla="val 8000"/>
            </a:avLst>
          </a:prstGeom>
          <a:solidFill>
            <a:srgbClr val="F6F8FB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77240" y="457200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64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dashboard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777240" y="4956048"/>
            <a:ext cx="3383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03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separate mobile console to check</a:t>
            </a:r>
            <a:endParaRPr lang="en-US" sz="1030" dirty="0"/>
          </a:p>
        </p:txBody>
      </p:sp>
      <p:sp>
        <p:nvSpPr>
          <p:cNvPr id="27" name="Text 25"/>
          <p:cNvSpPr/>
          <p:nvPr/>
        </p:nvSpPr>
        <p:spPr>
          <a:xfrm>
            <a:off x="4434840" y="457200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64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retention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4434840" y="4956048"/>
            <a:ext cx="3383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03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Mobile events follow your plan's retention tier</a:t>
            </a:r>
            <a:endParaRPr lang="en-US" sz="1030" dirty="0"/>
          </a:p>
        </p:txBody>
      </p:sp>
      <p:sp>
        <p:nvSpPr>
          <p:cNvPr id="29" name="Text 27"/>
          <p:cNvSpPr/>
          <p:nvPr/>
        </p:nvSpPr>
        <p:spPr>
          <a:xfrm>
            <a:off x="8092440" y="457200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64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rule set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8092440" y="4956048"/>
            <a:ext cx="3383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03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policy, enforced identically everywhere</a:t>
            </a:r>
            <a:endParaRPr lang="en-US" sz="103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</a:t>
            </a:r>
            <a:pPr indent="0" marL="0">
              <a:buNone/>
            </a:pPr>
            <a:r>
              <a:rPr lang="en-US" sz="1500" b="1" dirty="0">
                <a:solidFill>
                  <a:srgbClr val="0F62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EINFORCE</a:t>
            </a:r>
            <a:endParaRPr lang="en-US" sz="1500" dirty="0"/>
          </a:p>
        </p:txBody>
      </p:sp>
      <p:sp>
        <p:nvSpPr>
          <p:cNvPr id="3" name="Shape 1"/>
          <p:cNvSpPr/>
          <p:nvPr/>
        </p:nvSpPr>
        <p:spPr>
          <a:xfrm>
            <a:off x="8503920" y="301752"/>
            <a:ext cx="3200400" cy="329184"/>
          </a:xfrm>
          <a:prstGeom prst="roundRect">
            <a:avLst>
              <a:gd name="adj" fmla="val 50000"/>
            </a:avLst>
          </a:prstGeom>
          <a:solidFill>
            <a:srgbClr val="F6F8FB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0" y="301752"/>
            <a:ext cx="3200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064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DEPLOYMENT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57200" y="6419088"/>
            <a:ext cx="11274552" cy="0"/>
          </a:xfrm>
          <a:prstGeom prst="line">
            <a:avLst/>
          </a:prstGeom>
          <a:noFill/>
          <a:ln w="12700">
            <a:solidFill>
              <a:srgbClr val="E5EAF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Cybereinforce Threat Enforcement · a Cybeurope product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457200" y="777240"/>
            <a:ext cx="11247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Roll out to your mobile fleet the same way you already manage it.</a:t>
            </a:r>
            <a:endParaRPr lang="en-US" sz="2900" dirty="0"/>
          </a:p>
        </p:txBody>
      </p:sp>
      <p:sp>
        <p:nvSpPr>
          <p:cNvPr id="9" name="Text 7"/>
          <p:cNvSpPr/>
          <p:nvPr/>
        </p:nvSpPr>
        <p:spPr>
          <a:xfrm>
            <a:off x="457200" y="1481328"/>
            <a:ext cx="9875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new management infrastructure — Cybereinforce mobile extensions install through the MDM you already run.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57200" y="2560320"/>
            <a:ext cx="3566160" cy="2286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12700">
            <a:solidFill>
              <a:srgbClr val="E5EAF1"/>
            </a:solidFill>
            <a:prstDash val="solid"/>
          </a:ln>
          <a:effectLst>
            <a:outerShdw sx="100000" sy="100000" kx="0" ky="0" algn="bl" rotWithShape="0" blurRad="101600" dist="38100" dir="5400000">
              <a:srgbClr val="0F172A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85800" y="2788920"/>
            <a:ext cx="3108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Intune / Jamf / equivalent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85800" y="3429000"/>
            <a:ext cx="31089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 the Safari and Firefox mobile extensions as a managed configuration alongside your existing app and policy deployments.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251960" y="2560320"/>
            <a:ext cx="3566160" cy="2286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12700">
            <a:solidFill>
              <a:srgbClr val="E5EAF1"/>
            </a:solidFill>
            <a:prstDash val="solid"/>
          </a:ln>
          <a:effectLst>
            <a:outerShdw sx="100000" sy="100000" kx="0" ky="0" algn="bl" rotWithShape="0" blurRad="101600" dist="38100" dir="5400000">
              <a:srgbClr val="0F172A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480560" y="2788920"/>
            <a:ext cx="3108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Silent enrollment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480560" y="3429000"/>
            <a:ext cx="31089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Devices onboard automatically once the extension is installed — no end-user setup steps required.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8046720" y="2560320"/>
            <a:ext cx="3566160" cy="2286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12700">
            <a:solidFill>
              <a:srgbClr val="E5EAF1"/>
            </a:solidFill>
            <a:prstDash val="solid"/>
          </a:ln>
          <a:effectLst>
            <a:outerShdw sx="100000" sy="100000" kx="0" ky="0" algn="bl" rotWithShape="0" blurRad="101600" dist="38100" dir="5400000">
              <a:srgbClr val="0F172A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275320" y="2788920"/>
            <a:ext cx="3108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Minutes, not weeks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275320" y="3429000"/>
            <a:ext cx="31089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Mobile rollout follows the same sub-10-minute deployment model as desktop — no pilot program required to start.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57200" y="5074920"/>
            <a:ext cx="11274552" cy="731520"/>
          </a:xfrm>
          <a:prstGeom prst="roundRect">
            <a:avLst>
              <a:gd name="adj" fmla="val 12500"/>
            </a:avLst>
          </a:prstGeom>
          <a:solidFill>
            <a:srgbClr val="0B1220"/>
          </a:solidFill>
          <a:ln/>
        </p:spPr>
      </p:sp>
      <p:sp>
        <p:nvSpPr>
          <p:cNvPr id="20" name="Text 18"/>
          <p:cNvSpPr/>
          <p:nvPr/>
        </p:nvSpPr>
        <p:spPr>
          <a:xfrm>
            <a:off x="777240" y="5074920"/>
            <a:ext cx="10607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 standalone, too. </a:t>
            </a:r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C7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Microsoft Defender required — mobile fleets can run on Cybereinforce's own curated threat intelligence from day one.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</a:t>
            </a:r>
            <a:pPr indent="0" marL="0">
              <a:buNone/>
            </a:pPr>
            <a:r>
              <a:rPr lang="en-US" sz="1500" b="1" dirty="0">
                <a:solidFill>
                  <a:srgbClr val="0F62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EINFORCE</a:t>
            </a:r>
            <a:endParaRPr lang="en-US" sz="1500" dirty="0"/>
          </a:p>
        </p:txBody>
      </p:sp>
      <p:sp>
        <p:nvSpPr>
          <p:cNvPr id="3" name="Shape 1"/>
          <p:cNvSpPr/>
          <p:nvPr/>
        </p:nvSpPr>
        <p:spPr>
          <a:xfrm>
            <a:off x="8503920" y="301752"/>
            <a:ext cx="3200400" cy="329184"/>
          </a:xfrm>
          <a:prstGeom prst="roundRect">
            <a:avLst>
              <a:gd name="adj" fmla="val 50000"/>
            </a:avLst>
          </a:prstGeom>
          <a:solidFill>
            <a:srgbClr val="1A2540"/>
          </a:solidFill>
          <a:ln w="12700">
            <a:solidFill>
              <a:srgbClr val="2A3752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0" y="301752"/>
            <a:ext cx="3200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064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STARTED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57200" y="6419088"/>
            <a:ext cx="11274552" cy="0"/>
          </a:xfrm>
          <a:prstGeom prst="line">
            <a:avLst/>
          </a:prstGeom>
          <a:noFill/>
          <a:ln w="12700">
            <a:solidFill>
              <a:srgbClr val="26335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592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Cybereinforce Threat Enforcement · a Cybeurope product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592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40080" y="2011680"/>
            <a:ext cx="10789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Bring your mobile fleet into view.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640080" y="278892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DB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weeks completely free. </a:t>
            </a:r>
            <a:pPr indent="0" marL="0">
              <a:buNone/>
            </a:pPr>
            <a:r>
              <a:rPr lang="en-US" sz="1700" dirty="0">
                <a:solidFill>
                  <a:srgbClr val="AFC0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credit card required.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640080" y="3511296"/>
            <a:ext cx="146304" cy="146304"/>
          </a:xfrm>
          <a:prstGeom prst="ellipse">
            <a:avLst/>
          </a:prstGeom>
          <a:solidFill>
            <a:srgbClr val="0F62FE"/>
          </a:solidFill>
          <a:ln/>
        </p:spPr>
      </p:sp>
      <p:sp>
        <p:nvSpPr>
          <p:cNvPr id="11" name="Text 9"/>
          <p:cNvSpPr/>
          <p:nvPr/>
        </p:nvSpPr>
        <p:spPr>
          <a:xfrm>
            <a:off x="914400" y="3474720"/>
            <a:ext cx="868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7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 alongside your existing MDM in minutes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40080" y="3922776"/>
            <a:ext cx="146304" cy="146304"/>
          </a:xfrm>
          <a:prstGeom prst="ellipse">
            <a:avLst/>
          </a:prstGeom>
          <a:solidFill>
            <a:srgbClr val="0F62FE"/>
          </a:solidFill>
          <a:ln/>
        </p:spPr>
      </p:sp>
      <p:sp>
        <p:nvSpPr>
          <p:cNvPr id="13" name="Text 11"/>
          <p:cNvSpPr/>
          <p:nvPr/>
        </p:nvSpPr>
        <p:spPr>
          <a:xfrm>
            <a:off x="914400" y="3886200"/>
            <a:ext cx="868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7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policy, same dashboard, same Sentinel pipeline as desktop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40080" y="4334256"/>
            <a:ext cx="146304" cy="146304"/>
          </a:xfrm>
          <a:prstGeom prst="ellipse">
            <a:avLst/>
          </a:prstGeom>
          <a:solidFill>
            <a:srgbClr val="0F62FE"/>
          </a:solidFill>
          <a:ln/>
        </p:spPr>
      </p:sp>
      <p:sp>
        <p:nvSpPr>
          <p:cNvPr id="15" name="Text 13"/>
          <p:cNvSpPr/>
          <p:nvPr/>
        </p:nvSpPr>
        <p:spPr>
          <a:xfrm>
            <a:off x="914400" y="4297680"/>
            <a:ext cx="868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7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iOS/iPadOS via Safari, Android via Firefox — included in every plan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40080" y="5029200"/>
            <a:ext cx="4023360" cy="594360"/>
          </a:xfrm>
          <a:prstGeom prst="roundRect">
            <a:avLst>
              <a:gd name="adj" fmla="val 49231"/>
            </a:avLst>
          </a:prstGeom>
          <a:solidFill>
            <a:srgbClr val="0F62FE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5029200"/>
            <a:ext cx="4023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free trial at cybereinforce.com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2026-08-10T12:35:30Z</dcterms:created>
  <dcterms:modified xsi:type="dcterms:W3CDTF">2026-08-10T12:35:30Z</dcterms:modified>
</cp:coreProperties>
</file>